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9" autoAdjust="0"/>
    <p:restoredTop sz="94660"/>
  </p:normalViewPr>
  <p:slideViewPr>
    <p:cSldViewPr snapToGrid="0">
      <p:cViewPr varScale="1">
        <p:scale>
          <a:sx n="63" d="100"/>
          <a:sy n="63" d="100"/>
        </p:scale>
        <p:origin x="691" y="-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" descr="zalacznik">
            <a:extLst>
              <a:ext uri="{FF2B5EF4-FFF2-40B4-BE49-F238E27FC236}">
                <a16:creationId xmlns:a16="http://schemas.microsoft.com/office/drawing/2014/main" id="{62A232A9-E8C9-417F-8559-1F5CFF2876A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92800" y="3276600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5DFCF8F8-7F12-4B4A-8833-C91EC1172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E2F34AB0-1A4D-4560-A60B-2E00F6B36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03C305D6-359E-41D2-888B-57B1F12C6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2760522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D79E509-E41F-44A8-A213-1853FB6B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DC1D6E-906B-4935-A3B5-431E6F689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0ADD0A-D468-474C-8A4B-F43B8A49A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160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794445B-3E98-430B-8820-83DD2AF30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D327AF8-DD60-431A-B8BF-88AC18E0F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40F094-D6FC-4EC1-A40D-A8B4DBEC1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8279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8">
            <a:extLst>
              <a:ext uri="{FF2B5EF4-FFF2-40B4-BE49-F238E27FC236}">
                <a16:creationId xmlns:a16="http://schemas.microsoft.com/office/drawing/2014/main" id="{8244DEB3-8D94-4951-AF8D-8D0B23470C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267700" y="6381750"/>
            <a:ext cx="2844800" cy="369888"/>
          </a:xfrm>
        </p:spPr>
        <p:txBody>
          <a:bodyPr lIns="45719" tIns="45719" rIns="45719" bIns="45719" anchor="t"/>
          <a:lstStyle>
            <a:lvl1pPr marL="0" indent="16669" algn="l" defTabSz="914114">
              <a:defRPr sz="1800">
                <a:solidFill>
                  <a:schemeClr val="accent4"/>
                </a:solidFill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501615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0332C6B8-F8BA-4F60-B9CD-4D9963B32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635" y="-230832"/>
            <a:ext cx="184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3376EBD9-F713-4012-8B06-9BE43E05E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41351" y="3025775"/>
            <a:ext cx="1468968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4D3E9E9B-8B42-4CFE-A711-F8D7B6333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3" y="3219451"/>
            <a:ext cx="184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E1AD253-DAFB-42C7-A7BD-E0CA67616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635" y="-2231"/>
            <a:ext cx="184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931D8C9-FC65-4326-92A5-9722A6420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048777"/>
            <a:ext cx="184731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pl-PL" altLang="pl-PL" sz="900"/>
            </a:br>
            <a:endParaRPr lang="pl-PL" altLang="pl-PL" sz="240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8F3A8A5C-1C06-49C6-A9D2-59E43B5CD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346628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EC4FABFC-AE82-46D6-A96B-EEE1EB114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26884"/>
            <a:ext cx="536044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4pPr>
            <a:lvl5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000" dirty="0">
                <a:ea typeface="Times New Roman" pitchFamily="18" charset="0"/>
              </a:rPr>
              <a:t>	</a:t>
            </a:r>
            <a:endParaRPr lang="pl-PL" altLang="pl-PL" sz="9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 dirty="0"/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id="{DBE832D3-D9D2-4F7E-ABD6-B551FD85D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8319" y="2436169"/>
            <a:ext cx="184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pic>
        <p:nvPicPr>
          <p:cNvPr id="10" name="Obraz 19" descr="lider goły.jpg">
            <a:extLst>
              <a:ext uri="{FF2B5EF4-FFF2-40B4-BE49-F238E27FC236}">
                <a16:creationId xmlns:a16="http://schemas.microsoft.com/office/drawing/2014/main" id="{82CD16A9-E9C3-40DB-B6A6-49EC1278F4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1218" y="5981700"/>
            <a:ext cx="40216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12301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336054"/>
            <a:ext cx="10515600" cy="92075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48880"/>
            <a:ext cx="10515600" cy="345502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4A917BB-792C-4E62-87E5-F5328D813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FBABDB3-85C9-4EC5-84C5-62151A8D1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491B33B-F5D5-4698-AFE5-BA5BDD2B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473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73E089D-3F62-40ED-BB3E-08274BB15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B8932C4-5B01-47DA-837C-41C3B6E68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46D9AD-21A4-4FE3-B9E2-A357A4777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7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1150144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051050"/>
            <a:ext cx="5181600" cy="370840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2051050"/>
            <a:ext cx="5181600" cy="370840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9E21AE39-1915-433D-9FCE-03EDEEE88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D075327B-D538-4BEA-AA42-59C45B239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34880314-814F-4348-967A-542D4D006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113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8C1217D9-A675-4E0D-B51A-9126D95AA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A537FB38-4261-4617-B746-1E6AE3FAD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AFA76646-FBAC-4742-8B56-4F555081B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740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92177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8FFC69C9-0624-4F04-A382-748BA66DE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98D91107-432A-422F-9199-EC0EE64C5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CFCF9942-F7B5-4576-89F4-28FA47CCF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681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3D51A1BE-6807-456A-9676-2B0A79C7A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C4DF289A-E2F6-4D36-B4ED-1E01B0723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CA226951-E11C-4C7A-8A38-04F3C96A7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16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3E6631EE-F454-44F3-A0EC-A84C18FE8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AAEAF623-8B30-4A7F-B5C7-64CD3C912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EA2E12A4-40D9-4584-876A-5D1BCFCF5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215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A153AE53-7BCC-49AC-BD04-86DD0D004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CCC91ADB-0659-4007-A5B8-FF4A2CC85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8495B191-20C7-4B03-ABD0-57FA1ACC3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255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B5632126-7415-4B19-B61B-AB45280EB1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21267" y="1244601"/>
            <a:ext cx="10515600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270F9BC9-4E88-449F-9C4E-BC6C09676E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552701"/>
            <a:ext cx="10515600" cy="326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69993D5-5B56-4C85-B192-B39B5E4D3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65FC7CB-6A14-4526-AF73-32D7468D2C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209EC3-D4B0-4534-8C2B-486A6F540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  <p:pic>
        <p:nvPicPr>
          <p:cNvPr id="1031" name="Obraz 6">
            <a:extLst>
              <a:ext uri="{FF2B5EF4-FFF2-40B4-BE49-F238E27FC236}">
                <a16:creationId xmlns:a16="http://schemas.microsoft.com/office/drawing/2014/main" id="{0D66C0FB-2BB5-4C04-B950-C07D7B8BB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82551"/>
            <a:ext cx="731943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7">
            <a:extLst>
              <a:ext uri="{FF2B5EF4-FFF2-40B4-BE49-F238E27FC236}">
                <a16:creationId xmlns:a16="http://schemas.microsoft.com/office/drawing/2014/main" id="{A88E6AB5-AC8F-4CBD-8431-581EBA65E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034" y="5815014"/>
            <a:ext cx="7327900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1499EC8B-24FF-47F4-8CBF-0E98764D1FA2}"/>
              </a:ext>
            </a:extLst>
          </p:cNvPr>
          <p:cNvSpPr txBox="1">
            <a:spLocks/>
          </p:cNvSpPr>
          <p:nvPr/>
        </p:nvSpPr>
        <p:spPr>
          <a:xfrm>
            <a:off x="719667" y="417514"/>
            <a:ext cx="10481733" cy="11144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r>
              <a:rPr lang="pl-PL" sz="900" i="1" dirty="0"/>
              <a:t>DOSKONALENIE TRENERÓW WSPOMAGANIA OŚWIATY  </a:t>
            </a:r>
            <a:r>
              <a:rPr lang="pl-PL" sz="900" dirty="0"/>
              <a:t>POWR.02.10.00-00-7015/17</a:t>
            </a:r>
          </a:p>
        </p:txBody>
      </p:sp>
    </p:spTree>
    <p:extLst>
      <p:ext uri="{BB962C8B-B14F-4D97-AF65-F5344CB8AC3E}">
        <p14:creationId xmlns:p14="http://schemas.microsoft.com/office/powerpoint/2010/main" val="130364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zoom dir="in"/>
  </p:transition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2394D3-C623-4BA1-AE22-D3A12C10B1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Diagnoza potrzeb szkoły</a:t>
            </a:r>
          </a:p>
        </p:txBody>
      </p:sp>
    </p:spTree>
    <p:extLst>
      <p:ext uri="{BB962C8B-B14F-4D97-AF65-F5344CB8AC3E}">
        <p14:creationId xmlns:p14="http://schemas.microsoft.com/office/powerpoint/2010/main" val="2000444179"/>
      </p:ext>
    </p:extLst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580293-CE0D-42CA-A7FF-BEBA71287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Przebieg spotkania z dyrektorem szkoły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039FED-20D4-470E-A44B-E48EB346F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0636"/>
            <a:ext cx="9819707" cy="34550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400" dirty="0"/>
              <a:t>Omówienie zasad współpracy w ramach wspomagania pracy szkoły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Przeprowadzenie rozmowy z dyrektorem na temat potrzeb szkoły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Określenie zakresu odpowiedzialności w procesie diagnozowania, planowania i wdrażania wspomagania pracy szkoły,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Uzgodnienie terminu spotkania z radą pedagogiczną</a:t>
            </a:r>
          </a:p>
        </p:txBody>
      </p:sp>
    </p:spTree>
    <p:extLst>
      <p:ext uri="{BB962C8B-B14F-4D97-AF65-F5344CB8AC3E}">
        <p14:creationId xmlns:p14="http://schemas.microsoft.com/office/powerpoint/2010/main" val="4122434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8B631E-6CA8-4E65-B8EA-986652300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8016"/>
            <a:ext cx="10515600" cy="920750"/>
          </a:xfrm>
        </p:spPr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Przebieg spotkania z radą pedagogiczną szkoły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381DA5-D8CA-413D-8B0B-2335DCEF1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8766"/>
            <a:ext cx="10515600" cy="34550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400" dirty="0"/>
              <a:t>Przedstawienie informacji na temat procesu wspomagania pracy szkoły oraz roli specjalisty ds. wspomagania pracy szkoły,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Moderowana dyskusja na temat potrzeb szkoły,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Wybór przez radę pedagogiczną priorytetowego obszaru wspomagania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Wybór zespołu zadaniowego, który podczas spotkania </a:t>
            </a:r>
            <a:r>
              <a:rPr lang="pl-PL" sz="2400" dirty="0" err="1"/>
              <a:t>diagnostyczno</a:t>
            </a:r>
            <a:r>
              <a:rPr lang="pl-PL" sz="2400" dirty="0"/>
              <a:t> – rozwojowego dokona uszczegółowienia wybranego obszaru</a:t>
            </a:r>
          </a:p>
        </p:txBody>
      </p:sp>
    </p:spTree>
    <p:extLst>
      <p:ext uri="{BB962C8B-B14F-4D97-AF65-F5344CB8AC3E}">
        <p14:creationId xmlns:p14="http://schemas.microsoft.com/office/powerpoint/2010/main" val="3186004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76FA3A-52DC-49FE-B63E-EC2FA600B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Przebieg spotkania </a:t>
            </a:r>
            <a:r>
              <a:rPr lang="pl-PL" b="1" dirty="0" err="1">
                <a:solidFill>
                  <a:srgbClr val="002060"/>
                </a:solidFill>
              </a:rPr>
              <a:t>diagnostyczno</a:t>
            </a:r>
            <a:r>
              <a:rPr lang="pl-PL" b="1" dirty="0">
                <a:solidFill>
                  <a:srgbClr val="002060"/>
                </a:solidFill>
              </a:rPr>
              <a:t> - rozwojowego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B20EE1-F9A7-44C9-B3F2-AE898B310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8984" y="2415492"/>
            <a:ext cx="7942462" cy="34550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400" dirty="0"/>
              <a:t>Pogłębiona analiza wybranego obszaru do rozwoju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Określenie zmiany, jaka ma nastąpić w szkole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Określenie efektów wdrożonych zmian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Opracowanie harmonogramu kluczowych działań</a:t>
            </a:r>
          </a:p>
        </p:txBody>
      </p:sp>
    </p:spTree>
    <p:extLst>
      <p:ext uri="{BB962C8B-B14F-4D97-AF65-F5344CB8AC3E}">
        <p14:creationId xmlns:p14="http://schemas.microsoft.com/office/powerpoint/2010/main" val="2489216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41FBE7-B13A-4D52-9C6A-34FECAD57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Roczny plan rozwoju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0DCE34-B2B3-4422-AF27-02CE86FF3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8880"/>
            <a:ext cx="9559315" cy="3455020"/>
          </a:xfrm>
        </p:spPr>
        <p:txBody>
          <a:bodyPr/>
          <a:lstStyle/>
          <a:p>
            <a:endParaRPr lang="pl-PL" sz="2400" dirty="0"/>
          </a:p>
          <a:p>
            <a:r>
              <a:rPr lang="pl-PL" sz="2400" dirty="0"/>
              <a:t>Opracowanie rocznego planu rozwoju na podstawie pozyskanych informacji</a:t>
            </a:r>
          </a:p>
          <a:p>
            <a:r>
              <a:rPr lang="pl-PL" sz="2400" dirty="0"/>
              <a:t>Zatwierdzenie rocznego planu rozwoju szkoły przez dyrektora i radę pedagogiczną</a:t>
            </a:r>
          </a:p>
        </p:txBody>
      </p:sp>
    </p:spTree>
    <p:extLst>
      <p:ext uri="{BB962C8B-B14F-4D97-AF65-F5344CB8AC3E}">
        <p14:creationId xmlns:p14="http://schemas.microsoft.com/office/powerpoint/2010/main" val="3371943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570E17AE-64B3-4B20-A1E8-64BD4931E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924459"/>
          </a:xfrm>
        </p:spPr>
        <p:txBody>
          <a:bodyPr/>
          <a:lstStyle/>
          <a:p>
            <a:r>
              <a:rPr lang="pl-PL" sz="2400" dirty="0"/>
              <a:t>Prezentacja została opracowana na podstawie publikacji on-line:</a:t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861DEB4-F30E-4B7B-9914-7B64A1A69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2623602"/>
            <a:ext cx="10515600" cy="2778019"/>
          </a:xfrm>
        </p:spPr>
        <p:txBody>
          <a:bodyPr/>
          <a:lstStyle/>
          <a:p>
            <a:r>
              <a:rPr lang="pl-PL" sz="2800" b="1" dirty="0">
                <a:solidFill>
                  <a:srgbClr val="002060"/>
                </a:solidFill>
              </a:rPr>
              <a:t>Jak wspomagać pracę szkoły. Poradnik dla pracowników instytucji systemu wspomagania, Zeszyt 2. DIAGNOZA PRACY SZKOŁY, Ośrodek Rozwoju Edukacji, 2015</a:t>
            </a:r>
          </a:p>
          <a:p>
            <a:r>
              <a:rPr lang="pl-PL" sz="2800" b="1" dirty="0">
                <a:solidFill>
                  <a:srgbClr val="002060"/>
                </a:solidFill>
              </a:rPr>
              <a:t>https://www.cen.gda.pl/wsparcie-szkol-i-placowek/wp-content/uploads/sites/26/2015/11/02-aa-Jak-wspomagac-prace-szkoly-Diagnoza.pdf</a:t>
            </a:r>
          </a:p>
        </p:txBody>
      </p:sp>
    </p:spTree>
    <p:extLst>
      <p:ext uri="{BB962C8B-B14F-4D97-AF65-F5344CB8AC3E}">
        <p14:creationId xmlns:p14="http://schemas.microsoft.com/office/powerpoint/2010/main" val="122361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901AF2-8F08-42E8-BBAA-92CF251CB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1909"/>
            <a:ext cx="10515600" cy="410287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i="1" dirty="0"/>
              <a:t>Diagnoza jest procesem badawczym, którego celem jest rozpoznanie – na podstawie zebranych i ocenionych danych z różnych źródeł – zastanego stanu rzeczy, jego genezy lub przyczyn oraz wyjaśnienie jego znaczenia i tendencji rozwojowych, a także ocena możliwości jego zmiany (lub utrzymania) w kierunku pożądanym.</a:t>
            </a:r>
          </a:p>
          <a:p>
            <a:pPr marL="0" indent="0">
              <a:buNone/>
            </a:pPr>
            <a:endParaRPr lang="pl-PL" sz="2400" i="1" dirty="0"/>
          </a:p>
          <a:p>
            <a:pPr marL="0" indent="0">
              <a:buNone/>
            </a:pPr>
            <a:r>
              <a:rPr lang="pl-PL" sz="1800" dirty="0"/>
              <a:t>Źródło: Ziemski S., Problemy dobrej diagnozy, Wiedza Powszechna, Warszawa 1973</a:t>
            </a:r>
          </a:p>
        </p:txBody>
      </p:sp>
    </p:spTree>
    <p:extLst>
      <p:ext uri="{BB962C8B-B14F-4D97-AF65-F5344CB8AC3E}">
        <p14:creationId xmlns:p14="http://schemas.microsoft.com/office/powerpoint/2010/main" val="4227490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F452A1-C863-4C3A-9581-BC92713A8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Etapy prowadzenia diagnozy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A04EAF-7804-4352-8E3F-CAD570C82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534" y="2367047"/>
            <a:ext cx="9952931" cy="3455020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/>
              <a:t>W kolejnych etapach należy odpowiedzieć na następujące pytania:</a:t>
            </a:r>
          </a:p>
          <a:p>
            <a:pPr marL="457200" indent="-457200">
              <a:buAutoNum type="arabicPeriod"/>
            </a:pPr>
            <a:r>
              <a:rPr lang="pl-PL" sz="2400" dirty="0"/>
              <a:t>Jak jest? – jest to etap rozpoznania sytuacji</a:t>
            </a:r>
          </a:p>
          <a:p>
            <a:pPr marL="457200" indent="-457200">
              <a:buAutoNum type="arabicPeriod"/>
            </a:pPr>
            <a:r>
              <a:rPr lang="pl-PL" sz="2400" dirty="0"/>
              <a:t>Jak chcemy, żeby </a:t>
            </a:r>
            <a:r>
              <a:rPr lang="pl-PL" sz="2400" dirty="0" err="1"/>
              <a:t>bło</a:t>
            </a:r>
            <a:r>
              <a:rPr lang="pl-PL" sz="2400" dirty="0"/>
              <a:t>? – określenie stanu docelowego</a:t>
            </a:r>
          </a:p>
          <a:p>
            <a:pPr marL="457200" indent="-457200">
              <a:buAutoNum type="arabicPeriod"/>
            </a:pPr>
            <a:r>
              <a:rPr lang="pl-PL" sz="2400" dirty="0"/>
              <a:t>Dlaczego nie został osiągnięty stan docelowy? – określenie przyczyn</a:t>
            </a:r>
          </a:p>
          <a:p>
            <a:pPr marL="457200" indent="-457200">
              <a:buAutoNum type="arabicPeriod"/>
            </a:pPr>
            <a:r>
              <a:rPr lang="pl-PL" sz="2400" dirty="0"/>
              <a:t>Jaki obszar jest kluczowy do rozwoju, aby osiągnąć stan docelowy? – zdefiniowanie luki</a:t>
            </a:r>
          </a:p>
          <a:p>
            <a:pPr marL="457200" indent="-457200">
              <a:buAutoNum type="arabicPeriod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189933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4AD3C3-73B4-4B2C-96BF-BCE0AA36751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l-PL" b="1" dirty="0">
                <a:solidFill>
                  <a:srgbClr val="002060"/>
                </a:solidFill>
              </a:rPr>
              <a:t>Osoby diagnozowane, przed rozpoczęciem diagnozy,  powinni wiedzieć o: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038258-084C-43EB-8D7E-FDBA51A4C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12" y="2445770"/>
            <a:ext cx="9892375" cy="238662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celu prowadzonej diagnozy,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osobach (realizatorach) odpowiedzialnych za przygotowanie i prowadzenie diagnozy,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doborze metod i narzędzi badawczych,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zasięgu tematycznym, który wynika z celu diagnozy,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wyborze osób objętych procesem diagnozowania.</a:t>
            </a:r>
          </a:p>
        </p:txBody>
      </p:sp>
    </p:spTree>
    <p:extLst>
      <p:ext uri="{BB962C8B-B14F-4D97-AF65-F5344CB8AC3E}">
        <p14:creationId xmlns:p14="http://schemas.microsoft.com/office/powerpoint/2010/main" val="3833563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FA68BF-CC13-45C4-B33C-ADB486727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873" y="1504823"/>
            <a:ext cx="7869795" cy="920750"/>
          </a:xfrm>
        </p:spPr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Analiza źródeł informacji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953AA5-4A80-4E91-9744-06BD6F042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2992" y="2639550"/>
            <a:ext cx="7651792" cy="2713627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/>
              <a:t>Źródła informacji powinny być analizowane: </a:t>
            </a:r>
          </a:p>
          <a:p>
            <a:pPr marL="0" indent="0">
              <a:buNone/>
            </a:pPr>
            <a:r>
              <a:rPr lang="pl-PL" sz="2400" dirty="0"/>
              <a:t>• samodzielnie przez specjalistę ds. wspomagania, </a:t>
            </a:r>
          </a:p>
          <a:p>
            <a:pPr marL="0" indent="0">
              <a:buNone/>
            </a:pPr>
            <a:r>
              <a:rPr lang="pl-PL" sz="2400" dirty="0"/>
              <a:t>• podczas spotkania specjalisty z dyrektorem, </a:t>
            </a:r>
          </a:p>
          <a:p>
            <a:pPr marL="0" indent="0">
              <a:buNone/>
            </a:pPr>
            <a:r>
              <a:rPr lang="pl-PL" sz="2400" dirty="0"/>
              <a:t>• podczas spotkania specjalisty z radą pedagogiczną, </a:t>
            </a:r>
          </a:p>
          <a:p>
            <a:pPr marL="0" indent="0">
              <a:buNone/>
            </a:pPr>
            <a:r>
              <a:rPr lang="pl-PL" sz="2400" dirty="0"/>
              <a:t>• w czasie warsztatu diagnostyczno-rozwojowego.</a:t>
            </a:r>
          </a:p>
        </p:txBody>
      </p:sp>
    </p:spTree>
    <p:extLst>
      <p:ext uri="{BB962C8B-B14F-4D97-AF65-F5344CB8AC3E}">
        <p14:creationId xmlns:p14="http://schemas.microsoft.com/office/powerpoint/2010/main" val="3511502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BD8C97-B740-43F6-B733-3C918C98D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9999"/>
            <a:ext cx="10515600" cy="920750"/>
          </a:xfrm>
        </p:spPr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Źródła informacji o szkole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BAB595-73D0-4FBD-B4A9-8B7FBA973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8880"/>
            <a:ext cx="9722817" cy="3455020"/>
          </a:xfrm>
        </p:spPr>
        <p:txBody>
          <a:bodyPr/>
          <a:lstStyle/>
          <a:p>
            <a:r>
              <a:rPr lang="pl-PL" sz="2400" dirty="0"/>
              <a:t>raport z ewaluacji zewnętrznej szkoły; </a:t>
            </a:r>
          </a:p>
          <a:p>
            <a:r>
              <a:rPr lang="pl-PL" sz="2400" dirty="0"/>
              <a:t>raport z przeprowadzonej ewaluacji wewnętrznej, w tym zdefiniowane przez szkołę wnioski i zalecenia do pracy w kolejnym roku szkolnym; </a:t>
            </a:r>
          </a:p>
          <a:p>
            <a:r>
              <a:rPr lang="pl-PL" sz="2400" dirty="0"/>
              <a:t>plan i sprawozdanie z nadzoru pedagogicznego; </a:t>
            </a:r>
          </a:p>
          <a:p>
            <a:r>
              <a:rPr lang="pl-PL" sz="2400" dirty="0"/>
              <a:t>plan pracy szkoły; </a:t>
            </a:r>
          </a:p>
          <a:p>
            <a:r>
              <a:rPr lang="pl-PL" sz="2400" dirty="0"/>
              <a:t>wyniki egzaminów zewnętrznych.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230338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FA35C9-6461-419D-B596-DADCF7AB2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2060"/>
                </a:solidFill>
              </a:rPr>
              <a:t>Klasyfikacja źródeł informacji o szkole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48477C-F411-421E-BA5E-A3C0708FE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751" y="2256804"/>
            <a:ext cx="6658669" cy="3455020"/>
          </a:xfrm>
        </p:spPr>
        <p:txBody>
          <a:bodyPr/>
          <a:lstStyle/>
          <a:p>
            <a:r>
              <a:rPr lang="pl-PL" sz="2400" dirty="0"/>
              <a:t>źródła zewnętrzne – pozaszkolne źródła informacji; </a:t>
            </a:r>
          </a:p>
          <a:p>
            <a:r>
              <a:rPr lang="pl-PL" sz="2400" dirty="0"/>
              <a:t>źródła wewnętrzne – źródła informacji pochodzące ze szkoły; </a:t>
            </a:r>
          </a:p>
          <a:p>
            <a:r>
              <a:rPr lang="pl-PL" sz="2400" dirty="0"/>
              <a:t>źródła „twarde” – zasoby informacyjne już istniejące, choć niekoniecznie uświadamiane </a:t>
            </a:r>
            <a:br>
              <a:rPr lang="pl-PL" sz="2400" dirty="0"/>
            </a:br>
            <a:r>
              <a:rPr lang="pl-PL" sz="2400" dirty="0"/>
              <a:t>i wykorzystywane, są danymi ilościowymi; </a:t>
            </a:r>
          </a:p>
          <a:p>
            <a:r>
              <a:rPr lang="pl-PL" sz="2400" dirty="0"/>
              <a:t>źródła „miękkie”, które mają charakter jakościowy, np. wyrażają opinie ekspertów z danej dziedziny. </a:t>
            </a:r>
          </a:p>
          <a:p>
            <a:endParaRPr lang="pl-PL" sz="2400" dirty="0"/>
          </a:p>
        </p:txBody>
      </p: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39DC000C-656A-4BA4-8E26-4A70B087E2E5}"/>
              </a:ext>
            </a:extLst>
          </p:cNvPr>
          <p:cNvCxnSpPr/>
          <p:nvPr/>
        </p:nvCxnSpPr>
        <p:spPr>
          <a:xfrm>
            <a:off x="9719285" y="2348880"/>
            <a:ext cx="48445" cy="261068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62B4218B-C872-4F69-AFAA-A841D7978574}"/>
              </a:ext>
            </a:extLst>
          </p:cNvPr>
          <p:cNvCxnSpPr/>
          <p:nvPr/>
        </p:nvCxnSpPr>
        <p:spPr>
          <a:xfrm>
            <a:off x="8508159" y="3633377"/>
            <a:ext cx="2385918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>
            <a:extLst>
              <a:ext uri="{FF2B5EF4-FFF2-40B4-BE49-F238E27FC236}">
                <a16:creationId xmlns:a16="http://schemas.microsoft.com/office/drawing/2014/main" id="{3338C826-BC4C-47B4-8C9D-859F2BA63B7F}"/>
              </a:ext>
            </a:extLst>
          </p:cNvPr>
          <p:cNvSpPr txBox="1"/>
          <p:nvPr/>
        </p:nvSpPr>
        <p:spPr>
          <a:xfrm>
            <a:off x="7365923" y="3454165"/>
            <a:ext cx="1142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/>
              <a:t>„Twarde”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80DD55DE-5576-40DB-940C-81D65B68B86D}"/>
              </a:ext>
            </a:extLst>
          </p:cNvPr>
          <p:cNvSpPr txBox="1"/>
          <p:nvPr/>
        </p:nvSpPr>
        <p:spPr>
          <a:xfrm>
            <a:off x="10894077" y="3429000"/>
            <a:ext cx="1228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/>
              <a:t>„Miękkie”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7A0BC576-7DE8-4F52-BCDD-AAD420D67807}"/>
              </a:ext>
            </a:extLst>
          </p:cNvPr>
          <p:cNvSpPr txBox="1"/>
          <p:nvPr/>
        </p:nvSpPr>
        <p:spPr>
          <a:xfrm>
            <a:off x="8625494" y="1796429"/>
            <a:ext cx="2120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/>
              <a:t>„</a:t>
            </a:r>
            <a:r>
              <a:rPr lang="pl-PL" sz="2000" dirty="0" err="1"/>
              <a:t>Zewnątrzszkolne</a:t>
            </a:r>
            <a:r>
              <a:rPr lang="pl-PL" sz="2000" dirty="0"/>
              <a:t>”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0DC2F717-915F-49F0-98C2-2F6FBA7B9252}"/>
              </a:ext>
            </a:extLst>
          </p:cNvPr>
          <p:cNvSpPr txBox="1"/>
          <p:nvPr/>
        </p:nvSpPr>
        <p:spPr>
          <a:xfrm>
            <a:off x="8773368" y="5051636"/>
            <a:ext cx="2203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/>
              <a:t>„Wewnątrzszkolne”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FE3919E-28D8-40F1-932A-5AB7DFA26E09}"/>
              </a:ext>
            </a:extLst>
          </p:cNvPr>
          <p:cNvSpPr txBox="1"/>
          <p:nvPr/>
        </p:nvSpPr>
        <p:spPr>
          <a:xfrm flipH="1">
            <a:off x="8848513" y="2802510"/>
            <a:ext cx="265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A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D8440F91-4933-4FE6-A78B-0A69400D703C}"/>
              </a:ext>
            </a:extLst>
          </p:cNvPr>
          <p:cNvSpPr txBox="1"/>
          <p:nvPr/>
        </p:nvSpPr>
        <p:spPr>
          <a:xfrm flipH="1">
            <a:off x="10240688" y="2802509"/>
            <a:ext cx="265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B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FCF8706B-24C5-4DE0-AE63-E11A1A502137}"/>
              </a:ext>
            </a:extLst>
          </p:cNvPr>
          <p:cNvSpPr txBox="1"/>
          <p:nvPr/>
        </p:nvSpPr>
        <p:spPr>
          <a:xfrm flipH="1">
            <a:off x="8916135" y="4087007"/>
            <a:ext cx="265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C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E22B3D48-EFEC-4D35-8841-B14A7674032D}"/>
              </a:ext>
            </a:extLst>
          </p:cNvPr>
          <p:cNvSpPr txBox="1"/>
          <p:nvPr/>
        </p:nvSpPr>
        <p:spPr>
          <a:xfrm flipH="1">
            <a:off x="10240687" y="4087007"/>
            <a:ext cx="265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426493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DC9CE0-17CC-4A74-99E9-3B0789DFF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6545" y="1487444"/>
            <a:ext cx="6640502" cy="920750"/>
          </a:xfrm>
        </p:spPr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Przykładowe dane o szkole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56B0E3-7A75-40A8-9577-25E1F21D2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0375" y="2706162"/>
            <a:ext cx="7851628" cy="2089896"/>
          </a:xfrm>
        </p:spPr>
        <p:txBody>
          <a:bodyPr/>
          <a:lstStyle/>
          <a:p>
            <a:r>
              <a:rPr lang="pl-PL" sz="2400" dirty="0"/>
              <a:t>Z obszaru A: wyniki sprawdzianów i egzaminów zewnętrznych</a:t>
            </a:r>
          </a:p>
          <a:p>
            <a:r>
              <a:rPr lang="pl-PL" sz="2400" dirty="0"/>
              <a:t>Z obszaru B: opinie doradców metodycznych</a:t>
            </a:r>
          </a:p>
          <a:p>
            <a:r>
              <a:rPr lang="pl-PL" sz="2400" dirty="0"/>
              <a:t>Z obszaru C: wnioski z ewaluacji wewnętrznych pracy szkoły</a:t>
            </a:r>
          </a:p>
          <a:p>
            <a:r>
              <a:rPr lang="pl-PL" sz="2400" dirty="0"/>
              <a:t>Z obszaru D: strona internetowa szkoły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905442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4B610B-0FAB-46C2-9642-2B54D8F93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Model GROW w rozmowie z dyrektorem szkoły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84F3EF-92D6-485A-9BD4-A14C7E6AF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094" y="2330714"/>
            <a:ext cx="9189922" cy="34550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400" b="1" dirty="0" err="1"/>
              <a:t>Goal</a:t>
            </a:r>
            <a:r>
              <a:rPr lang="pl-PL" sz="2400" dirty="0"/>
              <a:t> – cel – obraz stanu pożądanego</a:t>
            </a:r>
          </a:p>
          <a:p>
            <a:pPr>
              <a:lnSpc>
                <a:spcPct val="150000"/>
              </a:lnSpc>
            </a:pPr>
            <a:r>
              <a:rPr lang="pl-PL" sz="2400" b="1" dirty="0" err="1"/>
              <a:t>Reality</a:t>
            </a:r>
            <a:r>
              <a:rPr lang="pl-PL" sz="2400" dirty="0"/>
              <a:t> – obraz istniejącej sytuacji w szkole</a:t>
            </a:r>
          </a:p>
          <a:p>
            <a:pPr>
              <a:lnSpc>
                <a:spcPct val="150000"/>
              </a:lnSpc>
            </a:pPr>
            <a:r>
              <a:rPr lang="pl-PL" sz="2400" b="1" dirty="0" err="1"/>
              <a:t>Options</a:t>
            </a:r>
            <a:r>
              <a:rPr lang="pl-PL" sz="2400" dirty="0"/>
              <a:t> – alternatywne drogi dotarcia do celu</a:t>
            </a:r>
          </a:p>
          <a:p>
            <a:pPr>
              <a:lnSpc>
                <a:spcPct val="150000"/>
              </a:lnSpc>
            </a:pPr>
            <a:r>
              <a:rPr lang="pl-PL" sz="2400" b="1" dirty="0" err="1"/>
              <a:t>Will</a:t>
            </a:r>
            <a:r>
              <a:rPr lang="pl-PL" sz="2400" b="1" dirty="0"/>
              <a:t>/</a:t>
            </a:r>
            <a:r>
              <a:rPr lang="pl-PL" sz="2400" b="1" dirty="0" err="1"/>
              <a:t>Way</a:t>
            </a:r>
            <a:r>
              <a:rPr lang="pl-PL" sz="2400" b="1" dirty="0"/>
              <a:t> </a:t>
            </a:r>
            <a:r>
              <a:rPr lang="pl-PL" sz="2400" b="1" dirty="0" err="1"/>
              <a:t>Forward</a:t>
            </a:r>
            <a:r>
              <a:rPr lang="pl-PL" sz="2400" b="1" dirty="0"/>
              <a:t> </a:t>
            </a:r>
            <a:r>
              <a:rPr lang="pl-PL" sz="2400" dirty="0"/>
              <a:t>– deklaracja woli – zadeklarowanie zaangażowania w działania doprowadzające do osiągnięcia celu</a:t>
            </a:r>
          </a:p>
        </p:txBody>
      </p:sp>
    </p:spTree>
    <p:extLst>
      <p:ext uri="{BB962C8B-B14F-4D97-AF65-F5344CB8AC3E}">
        <p14:creationId xmlns:p14="http://schemas.microsoft.com/office/powerpoint/2010/main" val="597273944"/>
      </p:ext>
    </p:extLst>
  </p:cSld>
  <p:clrMapOvr>
    <a:masterClrMapping/>
  </p:clrMapOvr>
</p:sld>
</file>

<file path=ppt/theme/theme1.xml><?xml version="1.0" encoding="utf-8"?>
<a:theme xmlns:a="http://schemas.openxmlformats.org/drawingml/2006/main" name="bloom2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Aktywizacja uczniów w procesie kształcenia informatycznego I etap</Template>
  <TotalTime>593</TotalTime>
  <Words>578</Words>
  <Application>Microsoft Office PowerPoint</Application>
  <PresentationFormat>Panoramiczny</PresentationFormat>
  <Paragraphs>73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bloom2</vt:lpstr>
      <vt:lpstr>Diagnoza potrzeb szkoły</vt:lpstr>
      <vt:lpstr>Prezentacja programu PowerPoint</vt:lpstr>
      <vt:lpstr>Etapy prowadzenia diagnozy</vt:lpstr>
      <vt:lpstr>Osoby diagnozowane, przed rozpoczęciem diagnozy,  powinni wiedzieć o:</vt:lpstr>
      <vt:lpstr>Analiza źródeł informacji</vt:lpstr>
      <vt:lpstr>Źródła informacji o szkole</vt:lpstr>
      <vt:lpstr>Klasyfikacja źródeł informacji o szkole</vt:lpstr>
      <vt:lpstr>Przykładowe dane o szkole</vt:lpstr>
      <vt:lpstr>Model GROW w rozmowie z dyrektorem szkoły</vt:lpstr>
      <vt:lpstr>Przebieg spotkania z dyrektorem szkoły</vt:lpstr>
      <vt:lpstr>Przebieg spotkania z radą pedagogiczną szkoły</vt:lpstr>
      <vt:lpstr>Przebieg spotkania diagnostyczno - rozwojowego</vt:lpstr>
      <vt:lpstr>Roczny plan rozwoju</vt:lpstr>
      <vt:lpstr>Prezentacja została opracowana na podstawie publikacji on-line: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Diagnoza</dc:title>
  <dc:creator>Anna Koludo</dc:creator>
  <cp:lastModifiedBy>Anna Koludo</cp:lastModifiedBy>
  <cp:revision>15</cp:revision>
  <dcterms:created xsi:type="dcterms:W3CDTF">2019-01-26T14:43:54Z</dcterms:created>
  <dcterms:modified xsi:type="dcterms:W3CDTF">2019-01-27T10:11:54Z</dcterms:modified>
</cp:coreProperties>
</file>